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4" r:id="rId4"/>
    <p:sldId id="258" r:id="rId5"/>
    <p:sldId id="259" r:id="rId6"/>
    <p:sldId id="260" r:id="rId7"/>
    <p:sldId id="262" r:id="rId8"/>
    <p:sldId id="263" r:id="rId9"/>
    <p:sldId id="26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533401"/>
            <a:ext cx="7315200" cy="609600"/>
          </a:xfrm>
        </p:spPr>
        <p:txBody>
          <a:bodyPr>
            <a:noAutofit/>
          </a:bodyPr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295400"/>
            <a:ext cx="7315200" cy="501576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D7773-85E9-429C-9541-3722D465544B}" type="datetimeFigureOut">
              <a:rPr lang="en-US" smtClean="0"/>
              <a:t>8/13/2012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D326F68-3A56-4D2A-998F-770AD0E87EA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D7773-85E9-429C-9541-3722D465544B}" type="datetimeFigureOut">
              <a:rPr lang="en-US" smtClean="0"/>
              <a:t>8/13/2012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26F68-3A56-4D2A-998F-770AD0E87E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D7773-85E9-429C-9541-3722D465544B}" type="datetimeFigureOut">
              <a:rPr lang="en-US" smtClean="0"/>
              <a:t>8/13/2012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26F68-3A56-4D2A-998F-770AD0E87E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D7773-85E9-429C-9541-3722D465544B}" type="datetimeFigureOut">
              <a:rPr lang="en-US" smtClean="0"/>
              <a:t>8/13/2012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26F68-3A56-4D2A-998F-770AD0E87E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D7773-85E9-429C-9541-3722D465544B}" type="datetimeFigureOut">
              <a:rPr lang="en-US" smtClean="0"/>
              <a:t>8/13/2012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26F68-3A56-4D2A-998F-770AD0E87E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D7773-85E9-429C-9541-3722D465544B}" type="datetimeFigureOut">
              <a:rPr lang="en-US" smtClean="0"/>
              <a:t>8/13/2012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26F68-3A56-4D2A-998F-770AD0E87EA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D7773-85E9-429C-9541-3722D465544B}" type="datetimeFigureOut">
              <a:rPr lang="en-US" smtClean="0"/>
              <a:t>8/13/2012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26F68-3A56-4D2A-998F-770AD0E87EA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D7773-85E9-429C-9541-3722D465544B}" type="datetimeFigureOut">
              <a:rPr lang="en-US" smtClean="0"/>
              <a:t>8/13/2012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26F68-3A56-4D2A-998F-770AD0E87E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D7773-85E9-429C-9541-3722D465544B}" type="datetimeFigureOut">
              <a:rPr lang="en-US" smtClean="0"/>
              <a:t>8/13/2012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26F68-3A56-4D2A-998F-770AD0E87E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D7773-85E9-429C-9541-3722D465544B}" type="datetimeFigureOut">
              <a:rPr lang="en-US" smtClean="0"/>
              <a:t>8/13/2012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26F68-3A56-4D2A-998F-770AD0E87E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D7773-85E9-429C-9541-3722D465544B}" type="datetimeFigureOut">
              <a:rPr lang="en-US" smtClean="0"/>
              <a:t>8/13/2012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26F68-3A56-4D2A-998F-770AD0E87E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533401"/>
            <a:ext cx="7315200" cy="61272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295401"/>
            <a:ext cx="7315200" cy="5013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321D7773-85E9-429C-9541-3722D465544B}" type="datetimeFigureOut">
              <a:rPr lang="en-US" smtClean="0"/>
              <a:t>8/13/2012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D326F68-3A56-4D2A-998F-770AD0E87EA8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Monday, August 13, 2012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/>
            <p:txBody>
              <a:bodyPr>
                <a:normAutofit fontScale="92500"/>
              </a:bodyPr>
              <a:lstStyle/>
              <a:p>
                <a:r>
                  <a:rPr lang="en-US" dirty="0" smtClean="0"/>
                  <a:t>TISK Problems</a:t>
                </a:r>
              </a:p>
              <a:p>
                <a:endParaRPr lang="en-US" dirty="0"/>
              </a:p>
              <a:p>
                <a:pPr marL="457200" indent="-457200">
                  <a:buAutoNum type="arabicParenR"/>
                </a:pPr>
                <a:r>
                  <a:rPr lang="en-US" dirty="0" smtClean="0"/>
                  <a:t>Evaluate: </a:t>
                </a:r>
                <a14:m>
                  <m:oMath xmlns:m="http://schemas.openxmlformats.org/officeDocument/2006/math">
                    <m:r>
                      <a:rPr lang="en-US" sz="3000" b="0" i="0" smtClean="0">
                        <a:latin typeface="Cambria Math"/>
                      </a:rPr>
                      <m:t>2</m:t>
                    </m:r>
                    <m:f>
                      <m:fPr>
                        <m:ctrlPr>
                          <a:rPr lang="en-US" sz="30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0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3000" b="0" i="1" smtClean="0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sz="3000" b="0" i="1" smtClean="0">
                        <a:latin typeface="Cambria Math"/>
                      </a:rPr>
                      <m:t>−4</m:t>
                    </m:r>
                    <m:f>
                      <m:fPr>
                        <m:ctrlPr>
                          <a:rPr lang="en-US" sz="30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000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sz="3000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457200" indent="-457200">
                  <a:buAutoNum type="arabicParenR"/>
                </a:pPr>
                <a:endParaRPr lang="en-US" dirty="0" smtClean="0"/>
              </a:p>
              <a:p>
                <a:pPr marL="457200" indent="-457200">
                  <a:buAutoNum type="arabicParenR"/>
                </a:pPr>
                <a:r>
                  <a:rPr lang="en-US" dirty="0" smtClean="0"/>
                  <a:t>Solve for </a:t>
                </a:r>
                <a:r>
                  <a:rPr lang="en-US" i="1" dirty="0" smtClean="0"/>
                  <a:t>x</a:t>
                </a:r>
                <a:r>
                  <a:rPr lang="en-US" dirty="0" smtClean="0"/>
                  <a:t>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3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=51</m:t>
                    </m:r>
                  </m:oMath>
                </a14:m>
                <a:endParaRPr lang="en-US" dirty="0" smtClean="0"/>
              </a:p>
              <a:p>
                <a:pPr marL="457200" indent="-457200">
                  <a:buAutoNum type="arabicParenR"/>
                </a:pPr>
                <a:endParaRPr lang="en-US" dirty="0" smtClean="0"/>
              </a:p>
              <a:p>
                <a:pPr marL="457200" indent="-457200">
                  <a:buAutoNum type="arabicParenR"/>
                </a:pPr>
                <a:r>
                  <a:rPr lang="en-US" dirty="0" smtClean="0"/>
                  <a:t>Write then solve an equation:</a:t>
                </a:r>
                <a:br>
                  <a:rPr lang="en-US" dirty="0" smtClean="0"/>
                </a:br>
                <a:r>
                  <a:rPr lang="en-US" dirty="0" smtClean="0"/>
                  <a:t>Sedona has five fewer suckers than </a:t>
                </a:r>
                <a:r>
                  <a:rPr lang="en-US" dirty="0" err="1" smtClean="0"/>
                  <a:t>Tevante</a:t>
                </a:r>
                <a:r>
                  <a:rPr lang="en-US" dirty="0" smtClean="0"/>
                  <a:t>.  If </a:t>
                </a:r>
                <a:r>
                  <a:rPr lang="en-US" dirty="0" err="1" smtClean="0"/>
                  <a:t>Tevante</a:t>
                </a:r>
                <a:r>
                  <a:rPr lang="en-US" dirty="0" smtClean="0"/>
                  <a:t> </a:t>
                </a:r>
                <a:r>
                  <a:rPr lang="en-US" dirty="0" smtClean="0"/>
                  <a:t>has 11 suckers, how many does Sedona have?</a:t>
                </a:r>
              </a:p>
              <a:p>
                <a:endParaRPr lang="en-US" dirty="0"/>
              </a:p>
              <a:p>
                <a:r>
                  <a:rPr lang="en-US" dirty="0" smtClean="0"/>
                  <a:t>We will NOT have mental math questions today.</a:t>
                </a:r>
              </a:p>
              <a:p>
                <a:r>
                  <a:rPr lang="en-US" dirty="0" smtClean="0"/>
                  <a:t>Be sure you have your post-it note out and ready to use today!</a:t>
                </a:r>
                <a:endParaRPr lang="en-US" dirty="0"/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blipFill rotWithShape="1">
                <a:blip r:embed="rId2"/>
                <a:stretch>
                  <a:fillRect l="-833" t="-4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06028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33401"/>
            <a:ext cx="7315200" cy="68579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Homework Check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914400" y="1296244"/>
                <a:ext cx="4572000" cy="5040548"/>
              </a:xfrm>
            </p:spPr>
            <p:txBody>
              <a:bodyPr>
                <a:normAutofit/>
              </a:bodyPr>
              <a:lstStyle/>
              <a:p>
                <a:pPr marL="45720" indent="0">
                  <a:buNone/>
                </a:pPr>
                <a:r>
                  <a:rPr lang="en-US" sz="2800" dirty="0" smtClean="0"/>
                  <a:t>42)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800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/>
                          </a:rPr>
                          <m:t>28−2</m:t>
                        </m:r>
                      </m:e>
                    </m:d>
                    <m:r>
                      <a:rPr lang="en-US" sz="2800" b="0" i="1" smtClean="0">
                        <a:latin typeface="Cambria Math"/>
                        <a:ea typeface="Cambria Math"/>
                      </a:rPr>
                      <m:t>∙0=0</m:t>
                    </m:r>
                  </m:oMath>
                </a14:m>
                <a:endParaRPr lang="en-US" sz="2800" dirty="0" smtClean="0"/>
              </a:p>
              <a:p>
                <a:pPr marL="45720" indent="0">
                  <a:buNone/>
                </a:pPr>
                <a:r>
                  <a:rPr lang="en-US" sz="2800" dirty="0" smtClean="0"/>
                  <a:t>43)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59−4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∙</m:t>
                    </m:r>
                    <m:d>
                      <m:dPr>
                        <m:ctrlPr>
                          <a:rPr lang="en-US" sz="2800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/>
                          </a:rPr>
                          <m:t>6−4</m:t>
                        </m:r>
                      </m:e>
                    </m:d>
                    <m:r>
                      <a:rPr lang="en-US" sz="2800" b="0" i="1" smtClean="0">
                        <a:latin typeface="Cambria Math"/>
                      </a:rPr>
                      <m:t>=51</m:t>
                    </m:r>
                  </m:oMath>
                </a14:m>
                <a:endParaRPr lang="en-US" sz="2800" dirty="0" smtClean="0"/>
              </a:p>
              <a:p>
                <a:pPr marL="45720" indent="0">
                  <a:buNone/>
                </a:pPr>
                <a:r>
                  <a:rPr lang="en-US" sz="2800" dirty="0" smtClean="0"/>
                  <a:t>44)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800" i="1" dirty="0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i="1" dirty="0">
                            <a:latin typeface="Cambria Math"/>
                          </a:rPr>
                          <m:t>25−15</m:t>
                        </m:r>
                      </m:e>
                    </m:d>
                    <m:r>
                      <a:rPr lang="en-US" sz="2800" i="1" dirty="0" smtClean="0"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sz="2800" i="1" dirty="0" smtClean="0">
                        <a:latin typeface="Cambria Math"/>
                      </a:rPr>
                      <m:t>6+4=64</m:t>
                    </m:r>
                  </m:oMath>
                </a14:m>
                <a:endParaRPr lang="en-US" sz="2800" dirty="0" smtClean="0"/>
              </a:p>
              <a:p>
                <a:pPr marL="45720" indent="0">
                  <a:buNone/>
                </a:pPr>
                <a:r>
                  <a:rPr lang="en-US" sz="2800" dirty="0" smtClean="0"/>
                  <a:t>45)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800" i="1" dirty="0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i="1" dirty="0">
                            <a:latin typeface="Cambria Math"/>
                          </a:rPr>
                          <m:t>22−4</m:t>
                        </m:r>
                      </m:e>
                    </m:d>
                    <m:r>
                      <a:rPr lang="en-US" sz="2800" i="1" dirty="0" smtClean="0"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sz="2800" i="1" dirty="0" smtClean="0">
                        <a:latin typeface="Cambria Math"/>
                      </a:rPr>
                      <m:t>3=54</m:t>
                    </m:r>
                  </m:oMath>
                </a14:m>
                <a:endParaRPr lang="en-US" sz="2800" dirty="0" smtClean="0"/>
              </a:p>
              <a:p>
                <a:pPr marL="45720" indent="0">
                  <a:buNone/>
                </a:pPr>
                <a:r>
                  <a:rPr lang="en-US" sz="2800" dirty="0" smtClean="0"/>
                  <a:t>46)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81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÷</m:t>
                    </m:r>
                    <m:d>
                      <m:dPr>
                        <m:ctrlPr>
                          <a:rPr lang="en-US" sz="2800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/>
                            <a:ea typeface="Cambria Math"/>
                          </a:rPr>
                          <m:t>9+18</m:t>
                        </m:r>
                        <m:r>
                          <m:rPr>
                            <m:nor/>
                          </m:rPr>
                          <a:rPr lang="en-US" sz="2800" dirty="0"/>
                          <m:t> </m:t>
                        </m:r>
                      </m:e>
                    </m:d>
                    <m:r>
                      <a:rPr lang="en-US" sz="2800" b="0" i="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=3</m:t>
                    </m:r>
                  </m:oMath>
                </a14:m>
                <a:endParaRPr lang="en-US" sz="2800" dirty="0" smtClean="0"/>
              </a:p>
              <a:p>
                <a:pPr marL="45720" indent="0">
                  <a:buNone/>
                </a:pPr>
                <a:r>
                  <a:rPr lang="en-US" sz="2800" dirty="0" smtClean="0"/>
                  <a:t>47)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/>
                      </a:rPr>
                      <m:t>108−17</m:t>
                    </m:r>
                    <m:r>
                      <a:rPr lang="en-US" sz="2800" i="1" dirty="0" smtClean="0">
                        <a:latin typeface="Cambria Math"/>
                        <a:ea typeface="Cambria Math"/>
                      </a:rPr>
                      <m:t>∙</m:t>
                    </m:r>
                    <m:d>
                      <m:dPr>
                        <m:ctrlPr>
                          <a:rPr lang="en-US" sz="2800" i="1" dirty="0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sz="2800" i="1" dirty="0">
                            <a:latin typeface="Cambria Math"/>
                          </a:rPr>
                          <m:t>2+3</m:t>
                        </m:r>
                      </m:e>
                    </m:d>
                    <m:r>
                      <a:rPr lang="en-US" sz="2800" i="1" dirty="0" smtClean="0">
                        <a:latin typeface="Cambria Math"/>
                      </a:rPr>
                      <m:t>=23</m:t>
                    </m:r>
                  </m:oMath>
                </a14:m>
                <a:endParaRPr lang="en-US" sz="2800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914400" y="1296244"/>
                <a:ext cx="4572000" cy="5040548"/>
              </a:xfrm>
              <a:blipFill rotWithShape="1">
                <a:blip r:embed="rId2"/>
                <a:stretch>
                  <a:fillRect l="-1600" t="-12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6324600" y="1295400"/>
            <a:ext cx="1923288" cy="5043487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2800" dirty="0"/>
              <a:t>48) 4</a:t>
            </a:r>
          </a:p>
          <a:p>
            <a:pPr marL="45720" indent="0">
              <a:buNone/>
            </a:pPr>
            <a:r>
              <a:rPr lang="en-US" sz="2800" dirty="0"/>
              <a:t>49) 34</a:t>
            </a:r>
          </a:p>
          <a:p>
            <a:pPr marL="45720" indent="0">
              <a:buNone/>
            </a:pPr>
            <a:r>
              <a:rPr lang="en-US" sz="2800" dirty="0"/>
              <a:t>50) 16</a:t>
            </a:r>
          </a:p>
          <a:p>
            <a:pPr marL="45720" indent="0">
              <a:buNone/>
            </a:pPr>
            <a:r>
              <a:rPr lang="en-US" sz="2800" dirty="0"/>
              <a:t>51) 32</a:t>
            </a:r>
          </a:p>
          <a:p>
            <a:pPr marL="45720" indent="0">
              <a:buNone/>
            </a:pPr>
            <a:r>
              <a:rPr lang="en-US" sz="2800" dirty="0"/>
              <a:t>52) 18</a:t>
            </a:r>
          </a:p>
          <a:p>
            <a:pPr marL="45720" indent="0">
              <a:buNone/>
            </a:pPr>
            <a:r>
              <a:rPr lang="en-US" sz="2800" dirty="0"/>
              <a:t>53) 18</a:t>
            </a:r>
          </a:p>
          <a:p>
            <a:pPr marL="45720" indent="0">
              <a:buNone/>
            </a:pPr>
            <a:r>
              <a:rPr lang="en-US" sz="2800" dirty="0"/>
              <a:t>54) 50</a:t>
            </a:r>
          </a:p>
          <a:p>
            <a:pPr marL="45720" indent="0">
              <a:buNone/>
            </a:pPr>
            <a:r>
              <a:rPr lang="en-US" sz="2800" dirty="0"/>
              <a:t>55) 20</a:t>
            </a:r>
          </a:p>
          <a:p>
            <a:pPr marL="4572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39186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Homework Grading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b="1" u="sng" dirty="0" smtClean="0"/>
              <a:t>H</a:t>
            </a:r>
            <a:r>
              <a:rPr lang="en-US" dirty="0" smtClean="0"/>
              <a:t>eading</a:t>
            </a:r>
          </a:p>
          <a:p>
            <a:pPr marL="800100" lvl="1" indent="-342900" algn="l">
              <a:buFont typeface="Arial" pitchFamily="34" charset="0"/>
              <a:buChar char="•"/>
            </a:pPr>
            <a:r>
              <a:rPr lang="en-US" dirty="0" smtClean="0"/>
              <a:t>Is your heading on the paper correctly?</a:t>
            </a:r>
          </a:p>
          <a:p>
            <a:pPr marL="800100" lvl="1" indent="-342900" algn="l">
              <a:buFont typeface="Arial" pitchFamily="34" charset="0"/>
              <a:buChar char="•"/>
            </a:pPr>
            <a:r>
              <a:rPr lang="en-US" dirty="0" smtClean="0"/>
              <a:t>Do you have all the parts of the heading?</a:t>
            </a:r>
          </a:p>
          <a:p>
            <a:pPr marL="1257300" lvl="2" indent="-342900" algn="l">
              <a:buFont typeface="Arial" pitchFamily="34" charset="0"/>
              <a:buChar char="•"/>
            </a:pPr>
            <a:r>
              <a:rPr lang="en-US" dirty="0" smtClean="0"/>
              <a:t>Did your write your First AND Last name?</a:t>
            </a:r>
          </a:p>
          <a:p>
            <a:pPr marL="1257300" lvl="2" indent="-342900" algn="l">
              <a:buFont typeface="Arial" pitchFamily="34" charset="0"/>
              <a:buChar char="•"/>
            </a:pPr>
            <a:r>
              <a:rPr lang="en-US" dirty="0" smtClean="0"/>
              <a:t>Did you write the textbook section?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1" u="sng" dirty="0" smtClean="0"/>
              <a:t>P</a:t>
            </a:r>
            <a:r>
              <a:rPr lang="en-US" dirty="0" smtClean="0"/>
              <a:t>roblems</a:t>
            </a:r>
          </a:p>
          <a:p>
            <a:pPr marL="800100" lvl="1" indent="-342900" algn="l">
              <a:buFont typeface="Arial" pitchFamily="34" charset="0"/>
              <a:buChar char="•"/>
            </a:pPr>
            <a:r>
              <a:rPr lang="en-US" dirty="0" smtClean="0"/>
              <a:t>Have you copied the problems?</a:t>
            </a:r>
          </a:p>
          <a:p>
            <a:pPr marL="800100" lvl="1" indent="-342900" algn="l">
              <a:buFont typeface="Arial" pitchFamily="34" charset="0"/>
              <a:buChar char="•"/>
            </a:pPr>
            <a:r>
              <a:rPr lang="en-US" dirty="0" smtClean="0"/>
              <a:t>Can you tell what every problem wanted you to do without opening your book?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1" u="sng" dirty="0" smtClean="0"/>
              <a:t>W</a:t>
            </a:r>
            <a:r>
              <a:rPr lang="en-US" dirty="0" smtClean="0"/>
              <a:t>ork</a:t>
            </a:r>
          </a:p>
          <a:p>
            <a:pPr marL="800100" lvl="1" indent="-342900" algn="l">
              <a:buFont typeface="Arial" pitchFamily="34" charset="0"/>
              <a:buChar char="•"/>
            </a:pPr>
            <a:r>
              <a:rPr lang="en-US" dirty="0" smtClean="0"/>
              <a:t>Is there work to support each answer?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1" u="sng" dirty="0" smtClean="0"/>
              <a:t>A</a:t>
            </a:r>
            <a:r>
              <a:rPr lang="en-US" dirty="0" smtClean="0"/>
              <a:t>nswers</a:t>
            </a:r>
          </a:p>
          <a:p>
            <a:pPr marL="800100" lvl="1" indent="-342900" algn="l">
              <a:buFont typeface="Arial" pitchFamily="34" charset="0"/>
              <a:buChar char="•"/>
            </a:pPr>
            <a:r>
              <a:rPr lang="en-US" dirty="0" smtClean="0"/>
              <a:t>Are the answers clear and easy to find?</a:t>
            </a:r>
          </a:p>
          <a:p>
            <a:pPr marL="800100" lvl="1" indent="-342900" algn="l">
              <a:buFont typeface="Arial" pitchFamily="34" charset="0"/>
              <a:buChar char="•"/>
            </a:pPr>
            <a:r>
              <a:rPr lang="en-US" dirty="0" smtClean="0"/>
              <a:t>Did you answer in a complete sentence where required?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1" u="sng" dirty="0" smtClean="0"/>
              <a:t>C</a:t>
            </a:r>
            <a:r>
              <a:rPr lang="en-US" dirty="0" smtClean="0"/>
              <a:t>omplete</a:t>
            </a:r>
          </a:p>
          <a:p>
            <a:pPr marL="800100" lvl="1" indent="-342900" algn="l">
              <a:buFont typeface="Arial" pitchFamily="34" charset="0"/>
              <a:buChar char="•"/>
            </a:pPr>
            <a:r>
              <a:rPr lang="en-US" dirty="0" smtClean="0"/>
              <a:t>Has every problem been attempted?</a:t>
            </a:r>
          </a:p>
        </p:txBody>
      </p:sp>
    </p:spTree>
    <p:extLst>
      <p:ext uri="{BB962C8B-B14F-4D97-AF65-F5344CB8AC3E}">
        <p14:creationId xmlns:p14="http://schemas.microsoft.com/office/powerpoint/2010/main" val="2267734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Keeping Track of Graded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Record the date the work was due </a:t>
            </a:r>
            <a:br>
              <a:rPr lang="en-US" dirty="0" smtClean="0"/>
            </a:br>
            <a:r>
              <a:rPr lang="en-US" dirty="0" smtClean="0"/>
              <a:t>(which should be in your heading)</a:t>
            </a:r>
          </a:p>
          <a:p>
            <a:r>
              <a:rPr lang="en-US" dirty="0" smtClean="0"/>
              <a:t>Record the name of the assignment</a:t>
            </a:r>
            <a:br>
              <a:rPr lang="en-US" dirty="0" smtClean="0"/>
            </a:br>
            <a:r>
              <a:rPr lang="en-US" dirty="0" smtClean="0"/>
              <a:t>For example: </a:t>
            </a:r>
            <a:r>
              <a:rPr lang="en-US" i="1" dirty="0" smtClean="0"/>
              <a:t>Homework 1-2</a:t>
            </a:r>
          </a:p>
          <a:p>
            <a:r>
              <a:rPr lang="en-US" dirty="0" smtClean="0"/>
              <a:t>Record your score (for homework) </a:t>
            </a:r>
            <a:br>
              <a:rPr lang="en-US" dirty="0" smtClean="0"/>
            </a:br>
            <a:r>
              <a:rPr lang="en-US" dirty="0" smtClean="0"/>
              <a:t>or percentage points (for quizzes and tests)</a:t>
            </a:r>
          </a:p>
          <a:p>
            <a:r>
              <a:rPr lang="en-US" dirty="0" smtClean="0"/>
              <a:t>Record your Points Earned/Points Possible</a:t>
            </a:r>
          </a:p>
          <a:p>
            <a:pPr lvl="1"/>
            <a:r>
              <a:rPr lang="en-US" dirty="0" smtClean="0"/>
              <a:t>Homework is always out of 5 points</a:t>
            </a:r>
          </a:p>
          <a:p>
            <a:pPr lvl="1"/>
            <a:r>
              <a:rPr lang="en-US" dirty="0" smtClean="0"/>
              <a:t>Quizzes are usually out of 50 points</a:t>
            </a:r>
          </a:p>
          <a:p>
            <a:pPr lvl="1"/>
            <a:r>
              <a:rPr lang="en-US" dirty="0" smtClean="0"/>
              <a:t>Tests are usually out of 100 points</a:t>
            </a:r>
          </a:p>
          <a:p>
            <a:r>
              <a:rPr lang="en-US" dirty="0" smtClean="0"/>
              <a:t>Total the Points Earned/Points Possible with the previous line.</a:t>
            </a:r>
          </a:p>
          <a:p>
            <a:r>
              <a:rPr lang="en-US" dirty="0" smtClean="0"/>
              <a:t>If desired, calculate your percent.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9857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Graphing with Coordinates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coordinates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Two numbers, an </a:t>
            </a:r>
            <a:r>
              <a:rPr lang="en-US" i="1" dirty="0" smtClean="0"/>
              <a:t>x</a:t>
            </a:r>
            <a:r>
              <a:rPr lang="en-US" dirty="0" smtClean="0"/>
              <a:t>-coordinate and a </a:t>
            </a:r>
            <a:r>
              <a:rPr lang="en-US" i="1" dirty="0" smtClean="0"/>
              <a:t>y</a:t>
            </a:r>
            <a:r>
              <a:rPr lang="en-US" dirty="0" smtClean="0"/>
              <a:t>-coordinate, that represent the location of a point in the plane.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What is a coordinate plane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Two axes, an </a:t>
            </a:r>
            <a:r>
              <a:rPr lang="en-US" i="1" dirty="0" smtClean="0"/>
              <a:t>x</a:t>
            </a:r>
            <a:r>
              <a:rPr lang="en-US" dirty="0" smtClean="0"/>
              <a:t>-axis which is horizontal and a </a:t>
            </a:r>
            <a:r>
              <a:rPr lang="en-US" i="1" dirty="0" smtClean="0"/>
              <a:t>y</a:t>
            </a:r>
            <a:r>
              <a:rPr lang="en-US" dirty="0" smtClean="0"/>
              <a:t>-axis which is vertical, that create an ordered grid used for locating points.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8666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Graphing with Coordinates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do you locate a point on a coordinate plane?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806084"/>
            <a:ext cx="4619625" cy="4685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172200" y="1981200"/>
            <a:ext cx="251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Find (-2, 4) then label it point </a:t>
            </a:r>
            <a:r>
              <a:rPr lang="en-US" i="1" dirty="0" smtClean="0"/>
              <a:t>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195588" y="3048000"/>
            <a:ext cx="251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Find (5, -6) then label it point </a:t>
            </a:r>
            <a:r>
              <a:rPr lang="en-US" i="1" dirty="0" smtClean="0"/>
              <a:t>B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5029200" y="5486400"/>
            <a:ext cx="76200" cy="76200"/>
          </a:xfrm>
          <a:prstGeom prst="ellipse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195588" y="4138640"/>
            <a:ext cx="251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Give the coordinates of point </a:t>
            </a:r>
            <a:r>
              <a:rPr lang="en-US" i="1" dirty="0" smtClean="0"/>
              <a:t>C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029200" y="53340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accent5"/>
                </a:solidFill>
              </a:rPr>
              <a:t>C</a:t>
            </a:r>
            <a:endParaRPr lang="en-US" i="1" dirty="0">
              <a:solidFill>
                <a:schemeClr val="accent5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2590800" y="2373868"/>
            <a:ext cx="76200" cy="76200"/>
          </a:xfrm>
          <a:prstGeom prst="ellipse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248400" y="5297269"/>
            <a:ext cx="251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Give the coordinates of point </a:t>
            </a:r>
            <a:r>
              <a:rPr lang="en-US" i="1" dirty="0" smtClean="0"/>
              <a:t>D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590800" y="22214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accent5"/>
                </a:solidFill>
              </a:rPr>
              <a:t>D</a:t>
            </a:r>
            <a:endParaRPr lang="en-US" i="1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81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5" grpId="0" animBg="1"/>
      <p:bldP spid="8" grpId="0"/>
      <p:bldP spid="9" grpId="0"/>
      <p:bldP spid="10" grpId="0" animBg="1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Plotting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is a “just for fun” practice assignment.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9639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Missing Work Reports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Time to set your password!</a:t>
            </a:r>
          </a:p>
          <a:p>
            <a:endParaRPr lang="en-US" dirty="0"/>
          </a:p>
          <a:p>
            <a:r>
              <a:rPr lang="en-US" dirty="0" smtClean="0"/>
              <a:t>A password must be </a:t>
            </a:r>
            <a:r>
              <a:rPr lang="en-US" b="1" i="1" dirty="0" smtClean="0"/>
              <a:t>at least </a:t>
            </a:r>
            <a:r>
              <a:rPr lang="en-US" dirty="0" smtClean="0"/>
              <a:t>8 numbers and letters.  </a:t>
            </a:r>
          </a:p>
          <a:p>
            <a:r>
              <a:rPr lang="en-US" dirty="0" smtClean="0"/>
              <a:t>Write your password down in a safe place (like your planner) and bring it up to me when I call you.</a:t>
            </a:r>
          </a:p>
          <a:p>
            <a:endParaRPr lang="en-US" dirty="0" smtClean="0"/>
          </a:p>
          <a:p>
            <a:r>
              <a:rPr lang="en-US" dirty="0" smtClean="0"/>
              <a:t>While I am speaking with each person, you should work on the Plotting Points worksheet.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3481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Required homework tonight</a:t>
            </a:r>
          </a:p>
          <a:p>
            <a:pPr lvl="1"/>
            <a:r>
              <a:rPr lang="en-US" dirty="0" smtClean="0"/>
              <a:t>Remember, this only means I will not be </a:t>
            </a:r>
            <a:r>
              <a:rPr lang="en-US" i="1" u="sng" dirty="0" smtClean="0"/>
              <a:t>collecting</a:t>
            </a:r>
            <a:r>
              <a:rPr lang="en-US" dirty="0" smtClean="0"/>
              <a:t> anything tomorrow.  </a:t>
            </a:r>
          </a:p>
          <a:p>
            <a:pPr lvl="1"/>
            <a:r>
              <a:rPr lang="en-US" dirty="0" smtClean="0"/>
              <a:t>Study your notes.</a:t>
            </a:r>
          </a:p>
          <a:p>
            <a:pPr lvl="1"/>
            <a:r>
              <a:rPr lang="en-US" dirty="0" smtClean="0"/>
              <a:t>Try some review problems from the Chapter Test in your book.</a:t>
            </a:r>
          </a:p>
          <a:p>
            <a:pPr lvl="1"/>
            <a:r>
              <a:rPr lang="en-US" dirty="0" smtClean="0"/>
              <a:t>Read more about this lesson and come prepared with questions tomorrow.</a:t>
            </a:r>
          </a:p>
          <a:p>
            <a:pPr lvl="1"/>
            <a:r>
              <a:rPr lang="en-US" dirty="0" smtClean="0"/>
              <a:t>Check the Test Calendar so you know when your test will be on this section.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2307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161</TotalTime>
  <Words>475</Words>
  <Application>Microsoft Office PowerPoint</Application>
  <PresentationFormat>On-screen Show (4:3)</PresentationFormat>
  <Paragraphs>86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Perspective</vt:lpstr>
      <vt:lpstr>Monday, August 13, 2012</vt:lpstr>
      <vt:lpstr>Homework Check</vt:lpstr>
      <vt:lpstr>Homework Grading</vt:lpstr>
      <vt:lpstr>Keeping Track of Graded Work</vt:lpstr>
      <vt:lpstr>Graphing with Coordinates</vt:lpstr>
      <vt:lpstr>Graphing with Coordinates</vt:lpstr>
      <vt:lpstr>Plotting Points</vt:lpstr>
      <vt:lpstr>Missing Work Reports</vt:lpstr>
      <vt:lpstr>Homework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Monday, August 13, 2012</dc:title>
  <dc:creator>Dria</dc:creator>
  <cp:lastModifiedBy>Dria</cp:lastModifiedBy>
  <cp:revision>11</cp:revision>
  <dcterms:created xsi:type="dcterms:W3CDTF">2012-08-13T13:26:51Z</dcterms:created>
  <dcterms:modified xsi:type="dcterms:W3CDTF">2012-08-13T22:37:52Z</dcterms:modified>
</cp:coreProperties>
</file>